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0080625" cy="7199313"/>
  <p:notesSz cx="6797675" cy="9926638"/>
  <p:defaultTextStyle>
    <a:defPPr>
      <a:defRPr lang="fr-FR"/>
    </a:defPPr>
    <a:lvl1pPr marL="0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1pPr>
    <a:lvl2pPr marL="493685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2pPr>
    <a:lvl3pPr marL="987369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3pPr>
    <a:lvl4pPr marL="1481054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4pPr>
    <a:lvl5pPr marL="1974738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5pPr>
    <a:lvl6pPr marL="2468423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6pPr>
    <a:lvl7pPr marL="2962107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7pPr>
    <a:lvl8pPr marL="3455792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8pPr>
    <a:lvl9pPr marL="3949476" algn="l" defTabSz="98736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6CE4C7-B3EE-4183-887C-2E247FC86F0F}" v="30" dt="2022-10-20T13:10:07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970" y="53"/>
      </p:cViewPr>
      <p:guideLst>
        <p:guide orient="horz" pos="2267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n MARCEL" userId="ab96e63014613eb0" providerId="LiveId" clId="{906CE4C7-B3EE-4183-887C-2E247FC86F0F}"/>
    <pc:docChg chg="undo redo custSel modSld modNotesMaster">
      <pc:chgData name="julien MARCEL" userId="ab96e63014613eb0" providerId="LiveId" clId="{906CE4C7-B3EE-4183-887C-2E247FC86F0F}" dt="2022-10-20T13:10:36.083" v="316" actId="1076"/>
      <pc:docMkLst>
        <pc:docMk/>
      </pc:docMkLst>
      <pc:sldChg chg="addSp modSp mod">
        <pc:chgData name="julien MARCEL" userId="ab96e63014613eb0" providerId="LiveId" clId="{906CE4C7-B3EE-4183-887C-2E247FC86F0F}" dt="2022-10-20T13:09:46.515" v="311" actId="1076"/>
        <pc:sldMkLst>
          <pc:docMk/>
          <pc:sldMk cId="4013163132" sldId="256"/>
        </pc:sldMkLst>
        <pc:spChg chg="mod">
          <ac:chgData name="julien MARCEL" userId="ab96e63014613eb0" providerId="LiveId" clId="{906CE4C7-B3EE-4183-887C-2E247FC86F0F}" dt="2022-10-05T15:03:15.286" v="64" actId="20577"/>
          <ac:spMkLst>
            <pc:docMk/>
            <pc:sldMk cId="4013163132" sldId="256"/>
            <ac:spMk id="9" creationId="{00000000-0000-0000-0000-000000000000}"/>
          </ac:spMkLst>
        </pc:spChg>
        <pc:spChg chg="mod">
          <ac:chgData name="julien MARCEL" userId="ab96e63014613eb0" providerId="LiveId" clId="{906CE4C7-B3EE-4183-887C-2E247FC86F0F}" dt="2022-10-05T15:03:52.908" v="98" actId="20577"/>
          <ac:spMkLst>
            <pc:docMk/>
            <pc:sldMk cId="4013163132" sldId="256"/>
            <ac:spMk id="14" creationId="{00000000-0000-0000-0000-000000000000}"/>
          </ac:spMkLst>
        </pc:spChg>
        <pc:picChg chg="mod">
          <ac:chgData name="julien MARCEL" userId="ab96e63014613eb0" providerId="LiveId" clId="{906CE4C7-B3EE-4183-887C-2E247FC86F0F}" dt="2022-10-05T15:04:06.598" v="99" actId="14100"/>
          <ac:picMkLst>
            <pc:docMk/>
            <pc:sldMk cId="4013163132" sldId="256"/>
            <ac:picMk id="11" creationId="{00000000-0000-0000-0000-000000000000}"/>
          </ac:picMkLst>
        </pc:picChg>
        <pc:cxnChg chg="add mod">
          <ac:chgData name="julien MARCEL" userId="ab96e63014613eb0" providerId="LiveId" clId="{906CE4C7-B3EE-4183-887C-2E247FC86F0F}" dt="2022-10-20T13:09:46.515" v="311" actId="1076"/>
          <ac:cxnSpMkLst>
            <pc:docMk/>
            <pc:sldMk cId="4013163132" sldId="256"/>
            <ac:cxnSpMk id="10" creationId="{48A70516-410E-A3DB-42D6-B5D1BF91D542}"/>
          </ac:cxnSpMkLst>
        </pc:cxnChg>
      </pc:sldChg>
      <pc:sldChg chg="addSp delSp modSp mod">
        <pc:chgData name="julien MARCEL" userId="ab96e63014613eb0" providerId="LiveId" clId="{906CE4C7-B3EE-4183-887C-2E247FC86F0F}" dt="2022-10-20T13:10:36.083" v="316" actId="1076"/>
        <pc:sldMkLst>
          <pc:docMk/>
          <pc:sldMk cId="4053640482" sldId="257"/>
        </pc:sldMkLst>
        <pc:spChg chg="add mod">
          <ac:chgData name="julien MARCEL" userId="ab96e63014613eb0" providerId="LiveId" clId="{906CE4C7-B3EE-4183-887C-2E247FC86F0F}" dt="2022-10-20T12:36:16.680" v="170" actId="113"/>
          <ac:spMkLst>
            <pc:docMk/>
            <pc:sldMk cId="4053640482" sldId="257"/>
            <ac:spMk id="2" creationId="{1FDEA8E7-29BE-E43C-B67A-7908CD492B79}"/>
          </ac:spMkLst>
        </pc:spChg>
        <pc:spChg chg="del mod">
          <ac:chgData name="julien MARCEL" userId="ab96e63014613eb0" providerId="LiveId" clId="{906CE4C7-B3EE-4183-887C-2E247FC86F0F}" dt="2022-10-20T12:44:40.701" v="193" actId="478"/>
          <ac:spMkLst>
            <pc:docMk/>
            <pc:sldMk cId="4053640482" sldId="257"/>
            <ac:spMk id="3" creationId="{00000000-0000-0000-0000-000000000000}"/>
          </ac:spMkLst>
        </pc:spChg>
        <pc:spChg chg="del mod">
          <ac:chgData name="julien MARCEL" userId="ab96e63014613eb0" providerId="LiveId" clId="{906CE4C7-B3EE-4183-887C-2E247FC86F0F}" dt="2022-10-20T12:59:05.722" v="280" actId="478"/>
          <ac:spMkLst>
            <pc:docMk/>
            <pc:sldMk cId="4053640482" sldId="257"/>
            <ac:spMk id="4" creationId="{00000000-0000-0000-0000-000000000000}"/>
          </ac:spMkLst>
        </pc:spChg>
        <pc:spChg chg="del">
          <ac:chgData name="julien MARCEL" userId="ab96e63014613eb0" providerId="LiveId" clId="{906CE4C7-B3EE-4183-887C-2E247FC86F0F}" dt="2022-10-20T12:33:31.332" v="104" actId="478"/>
          <ac:spMkLst>
            <pc:docMk/>
            <pc:sldMk cId="4053640482" sldId="257"/>
            <ac:spMk id="5" creationId="{00000000-0000-0000-0000-000000000000}"/>
          </ac:spMkLst>
        </pc:spChg>
        <pc:spChg chg="mod">
          <ac:chgData name="julien MARCEL" userId="ab96e63014613eb0" providerId="LiveId" clId="{906CE4C7-B3EE-4183-887C-2E247FC86F0F}" dt="2022-10-20T12:47:02.352" v="237" actId="1076"/>
          <ac:spMkLst>
            <pc:docMk/>
            <pc:sldMk cId="4053640482" sldId="257"/>
            <ac:spMk id="6" creationId="{00000000-0000-0000-0000-000000000000}"/>
          </ac:spMkLst>
        </pc:spChg>
        <pc:spChg chg="mod">
          <ac:chgData name="julien MARCEL" userId="ab96e63014613eb0" providerId="LiveId" clId="{906CE4C7-B3EE-4183-887C-2E247FC86F0F}" dt="2022-10-20T13:09:10.193" v="309" actId="113"/>
          <ac:spMkLst>
            <pc:docMk/>
            <pc:sldMk cId="4053640482" sldId="257"/>
            <ac:spMk id="7" creationId="{00000000-0000-0000-0000-000000000000}"/>
          </ac:spMkLst>
        </pc:spChg>
        <pc:spChg chg="mod">
          <ac:chgData name="julien MARCEL" userId="ab96e63014613eb0" providerId="LiveId" clId="{906CE4C7-B3EE-4183-887C-2E247FC86F0F}" dt="2022-10-20T12:55:14.528" v="270" actId="1076"/>
          <ac:spMkLst>
            <pc:docMk/>
            <pc:sldMk cId="4053640482" sldId="257"/>
            <ac:spMk id="8" creationId="{00000000-0000-0000-0000-000000000000}"/>
          </ac:spMkLst>
        </pc:spChg>
        <pc:spChg chg="mod">
          <ac:chgData name="julien MARCEL" userId="ab96e63014613eb0" providerId="LiveId" clId="{906CE4C7-B3EE-4183-887C-2E247FC86F0F}" dt="2022-10-20T13:08:20.021" v="306" actId="120"/>
          <ac:spMkLst>
            <pc:docMk/>
            <pc:sldMk cId="4053640482" sldId="257"/>
            <ac:spMk id="10" creationId="{00000000-0000-0000-0000-000000000000}"/>
          </ac:spMkLst>
        </pc:spChg>
        <pc:spChg chg="add del">
          <ac:chgData name="julien MARCEL" userId="ab96e63014613eb0" providerId="LiveId" clId="{906CE4C7-B3EE-4183-887C-2E247FC86F0F}" dt="2022-10-20T12:37:11.929" v="172" actId="478"/>
          <ac:spMkLst>
            <pc:docMk/>
            <pc:sldMk cId="4053640482" sldId="257"/>
            <ac:spMk id="14" creationId="{2E880436-FE11-7271-AD8F-CAAD0D347AAF}"/>
          </ac:spMkLst>
        </pc:spChg>
        <pc:spChg chg="del mod">
          <ac:chgData name="julien MARCEL" userId="ab96e63014613eb0" providerId="LiveId" clId="{906CE4C7-B3EE-4183-887C-2E247FC86F0F}" dt="2022-10-20T12:33:37.032" v="109"/>
          <ac:spMkLst>
            <pc:docMk/>
            <pc:sldMk cId="4053640482" sldId="257"/>
            <ac:spMk id="15" creationId="{00000000-0000-0000-0000-000000000000}"/>
          </ac:spMkLst>
        </pc:spChg>
        <pc:spChg chg="del mod">
          <ac:chgData name="julien MARCEL" userId="ab96e63014613eb0" providerId="LiveId" clId="{906CE4C7-B3EE-4183-887C-2E247FC86F0F}" dt="2022-10-20T12:33:37.032" v="111"/>
          <ac:spMkLst>
            <pc:docMk/>
            <pc:sldMk cId="4053640482" sldId="257"/>
            <ac:spMk id="16" creationId="{00000000-0000-0000-0000-000000000000}"/>
          </ac:spMkLst>
        </pc:spChg>
        <pc:spChg chg="del mod">
          <ac:chgData name="julien MARCEL" userId="ab96e63014613eb0" providerId="LiveId" clId="{906CE4C7-B3EE-4183-887C-2E247FC86F0F}" dt="2022-10-20T12:33:37.032" v="113"/>
          <ac:spMkLst>
            <pc:docMk/>
            <pc:sldMk cId="4053640482" sldId="257"/>
            <ac:spMk id="17" creationId="{00000000-0000-0000-0000-000000000000}"/>
          </ac:spMkLst>
        </pc:spChg>
        <pc:spChg chg="add mod">
          <ac:chgData name="julien MARCEL" userId="ab96e63014613eb0" providerId="LiveId" clId="{906CE4C7-B3EE-4183-887C-2E247FC86F0F}" dt="2022-10-20T12:58:23.585" v="278" actId="1076"/>
          <ac:spMkLst>
            <pc:docMk/>
            <pc:sldMk cId="4053640482" sldId="257"/>
            <ac:spMk id="20" creationId="{0EF79FE4-AF3A-88B5-0664-258525BA1CF9}"/>
          </ac:spMkLst>
        </pc:spChg>
        <pc:spChg chg="add del mod">
          <ac:chgData name="julien MARCEL" userId="ab96e63014613eb0" providerId="LiveId" clId="{906CE4C7-B3EE-4183-887C-2E247FC86F0F}" dt="2022-10-20T12:59:14.681" v="281" actId="478"/>
          <ac:spMkLst>
            <pc:docMk/>
            <pc:sldMk cId="4053640482" sldId="257"/>
            <ac:spMk id="21" creationId="{7FDE1199-DA57-774C-11C5-F1767E8FD83E}"/>
          </ac:spMkLst>
        </pc:spChg>
        <pc:spChg chg="add mod">
          <ac:chgData name="julien MARCEL" userId="ab96e63014613eb0" providerId="LiveId" clId="{906CE4C7-B3EE-4183-887C-2E247FC86F0F}" dt="2022-10-20T12:58:15.070" v="277" actId="1076"/>
          <ac:spMkLst>
            <pc:docMk/>
            <pc:sldMk cId="4053640482" sldId="257"/>
            <ac:spMk id="26" creationId="{47949E6F-E47D-85DB-9044-0DEB9164A9FD}"/>
          </ac:spMkLst>
        </pc:spChg>
        <pc:spChg chg="add mod">
          <ac:chgData name="julien MARCEL" userId="ab96e63014613eb0" providerId="LiveId" clId="{906CE4C7-B3EE-4183-887C-2E247FC86F0F}" dt="2022-10-20T12:58:00.329" v="276" actId="1076"/>
          <ac:spMkLst>
            <pc:docMk/>
            <pc:sldMk cId="4053640482" sldId="257"/>
            <ac:spMk id="29" creationId="{C8F8FCC1-74CC-D3DE-7FEF-265874C07859}"/>
          </ac:spMkLst>
        </pc:spChg>
        <pc:spChg chg="add mod">
          <ac:chgData name="julien MARCEL" userId="ab96e63014613eb0" providerId="LiveId" clId="{906CE4C7-B3EE-4183-887C-2E247FC86F0F}" dt="2022-10-20T13:02:04.193" v="296" actId="115"/>
          <ac:spMkLst>
            <pc:docMk/>
            <pc:sldMk cId="4053640482" sldId="257"/>
            <ac:spMk id="30" creationId="{AEAB98C9-A04B-0C22-A3E5-297491A11154}"/>
          </ac:spMkLst>
        </pc:spChg>
        <pc:picChg chg="del">
          <ac:chgData name="julien MARCEL" userId="ab96e63014613eb0" providerId="LiveId" clId="{906CE4C7-B3EE-4183-887C-2E247FC86F0F}" dt="2022-10-20T12:35:15.664" v="145" actId="478"/>
          <ac:picMkLst>
            <pc:docMk/>
            <pc:sldMk cId="4053640482" sldId="257"/>
            <ac:picMk id="9" creationId="{00000000-0000-0000-0000-000000000000}"/>
          </ac:picMkLst>
        </pc:picChg>
        <pc:picChg chg="add mod">
          <ac:chgData name="julien MARCEL" userId="ab96e63014613eb0" providerId="LiveId" clId="{906CE4C7-B3EE-4183-887C-2E247FC86F0F}" dt="2022-10-20T12:47:43.572" v="244" actId="14100"/>
          <ac:picMkLst>
            <pc:docMk/>
            <pc:sldMk cId="4053640482" sldId="257"/>
            <ac:picMk id="19" creationId="{8AA7FA6A-7596-5E1A-A7D2-2797D522C926}"/>
          </ac:picMkLst>
        </pc:picChg>
        <pc:picChg chg="mod">
          <ac:chgData name="julien MARCEL" userId="ab96e63014613eb0" providerId="LiveId" clId="{906CE4C7-B3EE-4183-887C-2E247FC86F0F}" dt="2022-10-20T13:03:12.968" v="297" actId="14100"/>
          <ac:picMkLst>
            <pc:docMk/>
            <pc:sldMk cId="4053640482" sldId="257"/>
            <ac:picMk id="22" creationId="{00000000-0000-0000-0000-000000000000}"/>
          </ac:picMkLst>
        </pc:picChg>
        <pc:picChg chg="mod">
          <ac:chgData name="julien MARCEL" userId="ab96e63014613eb0" providerId="LiveId" clId="{906CE4C7-B3EE-4183-887C-2E247FC86F0F}" dt="2022-10-20T12:47:06.623" v="238" actId="1076"/>
          <ac:picMkLst>
            <pc:docMk/>
            <pc:sldMk cId="4053640482" sldId="257"/>
            <ac:picMk id="24" creationId="{00000000-0000-0000-0000-000000000000}"/>
          </ac:picMkLst>
        </pc:picChg>
        <pc:picChg chg="add mod">
          <ac:chgData name="julien MARCEL" userId="ab96e63014613eb0" providerId="LiveId" clId="{906CE4C7-B3EE-4183-887C-2E247FC86F0F}" dt="2022-10-20T12:49:14.603" v="249" actId="1076"/>
          <ac:picMkLst>
            <pc:docMk/>
            <pc:sldMk cId="4053640482" sldId="257"/>
            <ac:picMk id="25" creationId="{3EE83403-D493-C1B8-76F3-3EE5E6344414}"/>
          </ac:picMkLst>
        </pc:picChg>
        <pc:picChg chg="add mod">
          <ac:chgData name="julien MARCEL" userId="ab96e63014613eb0" providerId="LiveId" clId="{906CE4C7-B3EE-4183-887C-2E247FC86F0F}" dt="2022-10-20T12:54:05.825" v="260" actId="1076"/>
          <ac:picMkLst>
            <pc:docMk/>
            <pc:sldMk cId="4053640482" sldId="257"/>
            <ac:picMk id="28" creationId="{93AC755A-021F-2C3E-BD27-8E72A49F1DD0}"/>
          </ac:picMkLst>
        </pc:picChg>
        <pc:picChg chg="mod">
          <ac:chgData name="julien MARCEL" userId="ab96e63014613eb0" providerId="LiveId" clId="{906CE4C7-B3EE-4183-887C-2E247FC86F0F}" dt="2022-10-20T12:46:53.401" v="236" actId="1076"/>
          <ac:picMkLst>
            <pc:docMk/>
            <pc:sldMk cId="4053640482" sldId="257"/>
            <ac:picMk id="1026" creationId="{00000000-0000-0000-0000-000000000000}"/>
          </ac:picMkLst>
        </pc:picChg>
        <pc:picChg chg="del">
          <ac:chgData name="julien MARCEL" userId="ab96e63014613eb0" providerId="LiveId" clId="{906CE4C7-B3EE-4183-887C-2E247FC86F0F}" dt="2022-10-05T14:59:20.400" v="0" actId="478"/>
          <ac:picMkLst>
            <pc:docMk/>
            <pc:sldMk cId="4053640482" sldId="257"/>
            <ac:picMk id="1030" creationId="{00000000-0000-0000-0000-000000000000}"/>
          </ac:picMkLst>
        </pc:picChg>
        <pc:picChg chg="del">
          <ac:chgData name="julien MARCEL" userId="ab96e63014613eb0" providerId="LiveId" clId="{906CE4C7-B3EE-4183-887C-2E247FC86F0F}" dt="2022-10-05T14:59:26.272" v="1" actId="478"/>
          <ac:picMkLst>
            <pc:docMk/>
            <pc:sldMk cId="4053640482" sldId="257"/>
            <ac:picMk id="1036" creationId="{00000000-0000-0000-0000-000000000000}"/>
          </ac:picMkLst>
        </pc:picChg>
        <pc:picChg chg="mod">
          <ac:chgData name="julien MARCEL" userId="ab96e63014613eb0" providerId="LiveId" clId="{906CE4C7-B3EE-4183-887C-2E247FC86F0F}" dt="2022-10-20T12:47:10.513" v="239" actId="1076"/>
          <ac:picMkLst>
            <pc:docMk/>
            <pc:sldMk cId="4053640482" sldId="257"/>
            <ac:picMk id="1038" creationId="{00000000-0000-0000-0000-000000000000}"/>
          </ac:picMkLst>
        </pc:picChg>
        <pc:cxnChg chg="add mod">
          <ac:chgData name="julien MARCEL" userId="ab96e63014613eb0" providerId="LiveId" clId="{906CE4C7-B3EE-4183-887C-2E247FC86F0F}" dt="2022-10-20T13:10:36.083" v="316" actId="1076"/>
          <ac:cxnSpMkLst>
            <pc:docMk/>
            <pc:sldMk cId="4053640482" sldId="257"/>
            <ac:cxnSpMk id="31" creationId="{377F93EC-20ED-97F3-0293-252AD984208C}"/>
          </ac:cxnSpMkLst>
        </pc:cxnChg>
        <pc:cxnChg chg="add mod">
          <ac:chgData name="julien MARCEL" userId="ab96e63014613eb0" providerId="LiveId" clId="{906CE4C7-B3EE-4183-887C-2E247FC86F0F}" dt="2022-10-20T13:10:14.627" v="314" actId="1076"/>
          <ac:cxnSpMkLst>
            <pc:docMk/>
            <pc:sldMk cId="4053640482" sldId="257"/>
            <ac:cxnSpMk id="32" creationId="{7E9904F3-4DF9-4181-AEDB-1771FE3D248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B17C9-AFC6-4EBB-9602-C112246C01A3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41425"/>
            <a:ext cx="46894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3614D-F78D-47AE-A0EA-D8433E4B02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909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3614D-F78D-47AE-A0EA-D8433E4B028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813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178222"/>
            <a:ext cx="8568531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781306"/>
            <a:ext cx="7560469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97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67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383297"/>
            <a:ext cx="2173635" cy="610108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383297"/>
            <a:ext cx="6394896" cy="610108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75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87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794831"/>
            <a:ext cx="8694539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4817876"/>
            <a:ext cx="8694539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59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1916484"/>
            <a:ext cx="4284266" cy="456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1916484"/>
            <a:ext cx="4284266" cy="456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38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383299"/>
            <a:ext cx="8694539" cy="139153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1764832"/>
            <a:ext cx="426457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2629749"/>
            <a:ext cx="4264576" cy="386796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1764832"/>
            <a:ext cx="4285579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2629749"/>
            <a:ext cx="4285579" cy="386796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07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04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05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79954"/>
            <a:ext cx="3251264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1036570"/>
            <a:ext cx="5103316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159794"/>
            <a:ext cx="3251264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98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79954"/>
            <a:ext cx="3251264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1036570"/>
            <a:ext cx="5103316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159794"/>
            <a:ext cx="3251264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21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383299"/>
            <a:ext cx="8694539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1916484"/>
            <a:ext cx="8694539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6672698"/>
            <a:ext cx="2268141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7DDB-9F1F-4444-BF45-61DEF5C1AD37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6672698"/>
            <a:ext cx="3402211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6672698"/>
            <a:ext cx="2268141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3C7D4-0442-44AC-8C80-49DF33A90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45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fif"/><Relationship Id="rId3" Type="http://schemas.openxmlformats.org/officeDocument/2006/relationships/image" Target="../media/image2.png"/><Relationship Id="rId7" Type="http://schemas.openxmlformats.org/officeDocument/2006/relationships/image" Target="../media/image5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10" Type="http://schemas.openxmlformats.org/officeDocument/2006/relationships/hyperlink" Target="https://www.cpme64.org/" TargetMode="External"/><Relationship Id="rId4" Type="http://schemas.openxmlformats.org/officeDocument/2006/relationships/image" Target="../media/image3.jpg"/><Relationship Id="rId9" Type="http://schemas.openxmlformats.org/officeDocument/2006/relationships/image" Target="../media/image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069" y="4843299"/>
            <a:ext cx="2653133" cy="2023599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48590" y="217170"/>
            <a:ext cx="31104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300" b="1" dirty="0">
                <a:solidFill>
                  <a:schemeClr val="accent1">
                    <a:lumMod val="75000"/>
                  </a:schemeClr>
                </a:solidFill>
              </a:rPr>
              <a:t>Commerce, Industrie, Artisanat, Service… la CPME Pyrénées Atlantiques est à vos côtés pour servir, représenter et défendre les TPE-PME des Pyrénées Atlantiques.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8589" y="1148193"/>
            <a:ext cx="311042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/>
              <a:t>Qui sommes-nous ? La CPME est la seule organisation patronale représentative des petites et moyennes entreprises tous secteurs confondus.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/>
              <a:t>Nationalement, la CPME sert, représente et défend plus de 1 650 000 entreprises du commerce, de l’industrie, des services et de l’artisanat. 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/>
              <a:t>Dans les départements et les régions, la CPME développe des services dans les domaines économiques, sociaux et fiscaux.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44199" y="3889860"/>
            <a:ext cx="311042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La CPME  Pyrénées Atlantiques</a:t>
            </a:r>
          </a:p>
          <a:p>
            <a:endParaRPr lang="fr-FR" sz="800" dirty="0">
              <a:solidFill>
                <a:srgbClr val="0000CC"/>
              </a:solidFill>
            </a:endParaRPr>
          </a:p>
          <a:p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>
                <a:sym typeface="Wingdings" panose="05000000000000000000" pitchFamily="2" charset="2"/>
              </a:rPr>
              <a:t> </a:t>
            </a:r>
            <a:r>
              <a:rPr lang="fr-FR" sz="1200" dirty="0"/>
              <a:t>Représente toutes les différences des PME-TPE et les défend à travers une seule voix d’expression.</a:t>
            </a:r>
          </a:p>
          <a:p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>
                <a:solidFill>
                  <a:srgbClr val="0000CC"/>
                </a:solidFill>
                <a:sym typeface="Wingdings" panose="05000000000000000000" pitchFamily="2" charset="2"/>
              </a:rPr>
              <a:t> </a:t>
            </a:r>
            <a:r>
              <a:rPr lang="fr-FR" sz="1200" dirty="0"/>
              <a:t>Organise régulièrement des ateliers d’information dans de nombreux domaines de la vie quotidienne de vos entreprises</a:t>
            </a:r>
          </a:p>
          <a:p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>
                <a:solidFill>
                  <a:srgbClr val="0000CC"/>
                </a:solidFill>
                <a:sym typeface="Wingdings" panose="05000000000000000000" pitchFamily="2" charset="2"/>
              </a:rPr>
              <a:t> </a:t>
            </a:r>
            <a:r>
              <a:rPr lang="fr-FR" sz="1200" dirty="0"/>
              <a:t>Est un réseau puissant dans lequel les patrons se rencontrent et peuvent échanger pour s’enrichir de l’expérience des autres</a:t>
            </a:r>
          </a:p>
          <a:p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>
                <a:solidFill>
                  <a:srgbClr val="0000CC"/>
                </a:solidFill>
                <a:sym typeface="Wingdings" panose="05000000000000000000" pitchFamily="2" charset="2"/>
              </a:rPr>
              <a:t> </a:t>
            </a:r>
            <a:r>
              <a:rPr lang="fr-FR" sz="1200" dirty="0"/>
              <a:t>S’engage à faire entendre vos revendications au sein des différentes instances représentatives (Prud’hommes, CPAM, CCI…)</a:t>
            </a:r>
          </a:p>
          <a:p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>
                <a:solidFill>
                  <a:srgbClr val="0000CC"/>
                </a:solidFill>
                <a:sym typeface="Wingdings" panose="05000000000000000000" pitchFamily="2" charset="2"/>
              </a:rPr>
              <a:t> </a:t>
            </a:r>
            <a:r>
              <a:rPr lang="fr-FR" sz="1200" dirty="0"/>
              <a:t>Accompagne ses adhérents dans leurs projets en créant autour d’eux les meilleures conditions pour atteindre leurs objectifs.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20440" y="217170"/>
            <a:ext cx="3009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350" b="1" dirty="0">
                <a:solidFill>
                  <a:schemeClr val="accent1">
                    <a:lumMod val="75000"/>
                  </a:schemeClr>
                </a:solidFill>
              </a:rPr>
              <a:t>Représenter, défendre, assister, servir et conseiller…. La CPME aux côtés et à l’écoute des TPE-PME.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20440" y="1090246"/>
            <a:ext cx="30093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Rejoindre la CPME c’est bénéficier d’un réseau important pour défendre vos intérêts, vous apporter des services et des conseils utiles pour votre entreprise : 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/>
              <a:t>Réunions d’information « rencontres inter- </a:t>
            </a:r>
          </a:p>
          <a:p>
            <a:pPr algn="just"/>
            <a:r>
              <a:rPr lang="fr-FR" sz="1200" dirty="0"/>
              <a:t>     entreprises »</a:t>
            </a:r>
          </a:p>
          <a:p>
            <a:pPr algn="just"/>
            <a:r>
              <a:rPr lang="fr-FR" sz="1200" dirty="0"/>
              <a:t> </a:t>
            </a:r>
          </a:p>
          <a:p>
            <a:pPr algn="just"/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/>
              <a:t> Assistance individuelle et personnalisée</a:t>
            </a:r>
          </a:p>
          <a:p>
            <a:pPr algn="just"/>
            <a:r>
              <a:rPr lang="fr-FR" sz="1200" dirty="0"/>
              <a:t> </a:t>
            </a:r>
          </a:p>
          <a:p>
            <a:pPr algn="just"/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/>
              <a:t>  Diffusion régulière de dossiers pratiques    </a:t>
            </a:r>
          </a:p>
          <a:p>
            <a:pPr algn="just"/>
            <a:r>
              <a:rPr lang="fr-FR" sz="1200" dirty="0"/>
              <a:t>     et d’informations générales</a:t>
            </a:r>
          </a:p>
          <a:p>
            <a:pPr algn="just"/>
            <a:r>
              <a:rPr lang="fr-FR" sz="1200" dirty="0"/>
              <a:t> </a:t>
            </a:r>
          </a:p>
          <a:p>
            <a:pPr algn="just"/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/>
              <a:t>  Accès aux mandats représentatifs</a:t>
            </a:r>
          </a:p>
          <a:p>
            <a:pPr algn="just"/>
            <a:r>
              <a:rPr lang="fr-FR" sz="1200" dirty="0"/>
              <a:t> </a:t>
            </a:r>
          </a:p>
          <a:p>
            <a:pPr algn="just"/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sz="1200" dirty="0"/>
              <a:t>  Rencontres et échanges avec toutes les </a:t>
            </a:r>
          </a:p>
          <a:p>
            <a:pPr algn="just"/>
            <a:r>
              <a:rPr lang="fr-FR" sz="1200" dirty="0"/>
              <a:t>     branches professionnelles (commerçants, </a:t>
            </a:r>
          </a:p>
          <a:p>
            <a:pPr algn="just"/>
            <a:r>
              <a:rPr lang="fr-FR" sz="1200" dirty="0"/>
              <a:t>     artisans, industries, services,…)</a:t>
            </a:r>
          </a:p>
          <a:p>
            <a:pPr algn="just"/>
            <a:r>
              <a:rPr lang="fr-FR" sz="1200" dirty="0"/>
              <a:t> </a:t>
            </a:r>
          </a:p>
          <a:p>
            <a:pPr algn="just"/>
            <a:r>
              <a:rPr lang="fr-FR" sz="1200" dirty="0">
                <a:solidFill>
                  <a:srgbClr val="002060"/>
                </a:solidFill>
                <a:sym typeface="Wingdings" panose="05000000000000000000" pitchFamily="2" charset="2"/>
              </a:rPr>
              <a:t> </a:t>
            </a:r>
            <a:r>
              <a:rPr lang="fr-FR" sz="1200" dirty="0"/>
              <a:t>Facilité d’accès aux différents partenaires :  </a:t>
            </a:r>
          </a:p>
          <a:p>
            <a:pPr algn="just"/>
            <a:r>
              <a:rPr lang="fr-FR" sz="1200" dirty="0"/>
              <a:t>     AGEFOS, AGEFICE, AGEFA.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791179" y="217170"/>
            <a:ext cx="3091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dirty="0">
                <a:solidFill>
                  <a:schemeClr val="accent1">
                    <a:lumMod val="75000"/>
                  </a:schemeClr>
                </a:solidFill>
              </a:rPr>
              <a:t>Parce qu’ensemble nous sommes plus forts, ADHEREZ À LA CPME !!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791179" y="801945"/>
            <a:ext cx="309137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Nom de la société ………………..……………………………………………………………………</a:t>
            </a:r>
          </a:p>
          <a:p>
            <a:r>
              <a:rPr lang="fr-FR" sz="1000" dirty="0"/>
              <a:t>Dénomination sociale ……………………………………………………………………………………... </a:t>
            </a:r>
          </a:p>
          <a:p>
            <a:r>
              <a:rPr lang="fr-FR" sz="1000" dirty="0"/>
              <a:t>N° de Siret </a:t>
            </a:r>
          </a:p>
          <a:p>
            <a:r>
              <a:rPr lang="fr-FR" sz="1000" dirty="0"/>
              <a:t>………………………………………………………………………………………</a:t>
            </a:r>
          </a:p>
          <a:p>
            <a:r>
              <a:rPr lang="fr-FR" sz="1000" dirty="0"/>
              <a:t>Nom(s) et prénom(s) du responsable de l’entreprise ………………………………………………………………………………………………………………………………………………………………………………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fr-FR" sz="1000" dirty="0"/>
              <a:t>Activité de la société ……………………………………………………………….……………………..……………………………………………………………………………………… </a:t>
            </a:r>
          </a:p>
          <a:p>
            <a:r>
              <a:rPr lang="fr-FR" sz="1000" dirty="0"/>
              <a:t>Effectifs</a:t>
            </a:r>
          </a:p>
          <a:p>
            <a:r>
              <a:rPr lang="fr-FR" sz="1000" dirty="0"/>
              <a:t>………………………………</a:t>
            </a:r>
          </a:p>
          <a:p>
            <a:r>
              <a:rPr lang="fr-FR" sz="1000" dirty="0"/>
              <a:t>Adresse ……………………………………………………………………………………………………………………………………………………………………………… </a:t>
            </a:r>
          </a:p>
          <a:p>
            <a:r>
              <a:rPr lang="fr-FR" sz="1000" dirty="0"/>
              <a:t>Code Postal </a:t>
            </a:r>
          </a:p>
          <a:p>
            <a:r>
              <a:rPr lang="fr-FR" sz="1000" dirty="0"/>
              <a:t>………………………………</a:t>
            </a:r>
          </a:p>
          <a:p>
            <a:r>
              <a:rPr lang="fr-FR" sz="1000" dirty="0"/>
              <a:t>Ville ……………………………………………………………………………………… </a:t>
            </a:r>
          </a:p>
          <a:p>
            <a:r>
              <a:rPr lang="fr-FR" sz="1000" dirty="0"/>
              <a:t>Tél ………………………………………………………………………………………Portable</a:t>
            </a:r>
          </a:p>
          <a:p>
            <a:r>
              <a:rPr lang="fr-FR" sz="1000" dirty="0"/>
              <a:t>….…………………………………………………………………………………. Email 1 …………………………………………………………………………………….. Email 2 …………………………………………………………………………………….. Adresse du site Internet ……………………………………………………………………………………… </a:t>
            </a:r>
          </a:p>
          <a:p>
            <a:r>
              <a:rPr lang="fr-FR" sz="1000" dirty="0"/>
              <a:t>Comment avez-vous connu la CPME? ………………………………………………………………………………………</a:t>
            </a:r>
          </a:p>
          <a:p>
            <a:r>
              <a:rPr lang="fr-FR" sz="1000" dirty="0"/>
              <a:t>Nom du parrain (le cas échéant) ……………………………………………………………………………………… </a:t>
            </a:r>
          </a:p>
        </p:txBody>
      </p:sp>
      <p:sp>
        <p:nvSpPr>
          <p:cNvPr id="9" name="Rectangle 8"/>
          <p:cNvSpPr/>
          <p:nvPr/>
        </p:nvSpPr>
        <p:spPr>
          <a:xfrm>
            <a:off x="7296150" y="6341923"/>
            <a:ext cx="27726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b="1" dirty="0"/>
              <a:t>Retournez ce coupon à l’adresse suivante ou contactez-nous :  </a:t>
            </a:r>
          </a:p>
          <a:p>
            <a:pPr algn="ctr"/>
            <a:r>
              <a:rPr lang="fr-FR" sz="800" b="1" dirty="0">
                <a:solidFill>
                  <a:srgbClr val="0070C0"/>
                </a:solidFill>
              </a:rPr>
              <a:t>CPME PYRENEES ATLANTIQUES 1 rue Donzacq </a:t>
            </a:r>
          </a:p>
          <a:p>
            <a:pPr algn="ctr"/>
            <a:r>
              <a:rPr lang="fr-FR" sz="800" b="1" dirty="0">
                <a:solidFill>
                  <a:srgbClr val="0070C0"/>
                </a:solidFill>
              </a:rPr>
              <a:t>64100 Bayonne</a:t>
            </a:r>
          </a:p>
          <a:p>
            <a:pPr algn="ctr"/>
            <a:r>
              <a:rPr lang="fr-FR" sz="800" b="1" dirty="0"/>
              <a:t>Tél. 07 63 36 26 08 </a:t>
            </a:r>
          </a:p>
          <a:p>
            <a:pPr algn="ctr"/>
            <a:r>
              <a:rPr lang="fr-FR" sz="800" b="1" dirty="0"/>
              <a:t>j.marcel@cpme64.org</a:t>
            </a:r>
          </a:p>
          <a:p>
            <a:pPr algn="ctr"/>
            <a:r>
              <a:rPr lang="fr-FR" sz="800" b="1" dirty="0"/>
              <a:t>www.cpme64.org 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6686550" y="0"/>
            <a:ext cx="19050" cy="719931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49899" y="6728399"/>
            <a:ext cx="2813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Tél. 07 3 36 26 08 – j.marcel@cpme64.org</a:t>
            </a:r>
          </a:p>
        </p:txBody>
      </p:sp>
      <p:sp>
        <p:nvSpPr>
          <p:cNvPr id="15" name="ZoneTexte 14"/>
          <p:cNvSpPr txBox="1"/>
          <p:nvPr/>
        </p:nvSpPr>
        <p:spPr>
          <a:xfrm rot="5400000">
            <a:off x="6447541" y="-14596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ym typeface="Wingdings" panose="05000000000000000000" pitchFamily="2" charset="2"/>
              </a:rPr>
              <a:t></a:t>
            </a:r>
            <a:endParaRPr lang="fr-FR" sz="2000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8A70516-410E-A3DB-42D6-B5D1BF91D542}"/>
              </a:ext>
            </a:extLst>
          </p:cNvPr>
          <p:cNvCxnSpPr/>
          <p:nvPr/>
        </p:nvCxnSpPr>
        <p:spPr>
          <a:xfrm>
            <a:off x="3357194" y="41526"/>
            <a:ext cx="19050" cy="719931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16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14" descr="Accueil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6" t="23974" b="30183"/>
          <a:stretch/>
        </p:blipFill>
        <p:spPr bwMode="auto">
          <a:xfrm>
            <a:off x="486534" y="2398172"/>
            <a:ext cx="664623" cy="30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54393" y="497706"/>
            <a:ext cx="21973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800" dirty="0"/>
          </a:p>
          <a:p>
            <a:pPr algn="just"/>
            <a:endParaRPr lang="fr-FR" sz="800" dirty="0"/>
          </a:p>
          <a:p>
            <a:pPr algn="just"/>
            <a:endParaRPr lang="fr-FR" sz="800" dirty="0"/>
          </a:p>
          <a:p>
            <a:pPr algn="just"/>
            <a:r>
              <a:rPr lang="fr-FR" sz="1200" b="1" dirty="0"/>
              <a:t>AGEFICE</a:t>
            </a:r>
            <a:r>
              <a:rPr lang="fr-FR" sz="1200" dirty="0"/>
              <a:t> Financement de la formation des chefs d’entreprise  non-salariés. Accompagnement au montage du dossier et suivi www.agefice.fr </a:t>
            </a:r>
          </a:p>
          <a:p>
            <a:pPr algn="just"/>
            <a:r>
              <a:rPr lang="fr-FR" sz="1200" dirty="0"/>
              <a:t> </a:t>
            </a:r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r>
              <a:rPr lang="fr-FR" sz="1200" b="1" dirty="0"/>
              <a:t>GSC</a:t>
            </a:r>
            <a:r>
              <a:rPr lang="fr-FR" sz="1200" dirty="0"/>
              <a:t> Assurance chômage/perte d’emploi. www.gsc.asso.fr </a:t>
            </a:r>
          </a:p>
        </p:txBody>
      </p:sp>
      <p:sp>
        <p:nvSpPr>
          <p:cNvPr id="7" name="Rectangle 6"/>
          <p:cNvSpPr/>
          <p:nvPr/>
        </p:nvSpPr>
        <p:spPr>
          <a:xfrm>
            <a:off x="3541467" y="372085"/>
            <a:ext cx="296605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r>
              <a:rPr lang="fr-FR" sz="1200" b="1" dirty="0"/>
              <a:t>(1 650 000 entreprises) </a:t>
            </a:r>
            <a:r>
              <a:rPr lang="fr-FR" sz="1200" dirty="0"/>
              <a:t>ainsi que celui des  salariés qu’elles représentent (85% des salariés du secteur privé), elles sont l'essence même du tissu économique au plan local, comme au plan national. </a:t>
            </a:r>
          </a:p>
          <a:p>
            <a:pPr algn="just"/>
            <a:r>
              <a:rPr lang="fr-FR" sz="1200" dirty="0"/>
              <a:t>La Confédération des Petites et Moyennes Entreprises s'est donnée pour missions et engagements de représenter, défendre et promouvoir les intérêts des PME et d'en être force de proposition. </a:t>
            </a:r>
          </a:p>
          <a:p>
            <a:pPr algn="just"/>
            <a:r>
              <a:rPr lang="fr-FR" sz="1200" dirty="0"/>
              <a:t>Vous êtes attachés aux valeurs que nous défendons : </a:t>
            </a:r>
          </a:p>
          <a:p>
            <a:pPr algn="just"/>
            <a:r>
              <a:rPr lang="fr-FR" sz="1200" dirty="0">
                <a:solidFill>
                  <a:srgbClr val="0000CC"/>
                </a:solidFill>
                <a:sym typeface="Wingdings" panose="05000000000000000000" pitchFamily="2" charset="2"/>
              </a:rPr>
              <a:t> </a:t>
            </a:r>
            <a:r>
              <a:rPr lang="fr-FR" sz="1200" b="1" dirty="0"/>
              <a:t>Remettre au premier plan le goût du travail</a:t>
            </a:r>
            <a:r>
              <a:rPr lang="fr-FR" sz="1200" dirty="0"/>
              <a:t>, la liberté, la créativité, l’autonomie, l’initiative, la valeur de l’effort, la prise de risque, le sens des responsabilités…..  </a:t>
            </a:r>
          </a:p>
          <a:p>
            <a:pPr algn="just"/>
            <a:r>
              <a:rPr lang="fr-FR" sz="1200" dirty="0">
                <a:solidFill>
                  <a:srgbClr val="0000CC"/>
                </a:solidFill>
                <a:sym typeface="Wingdings" panose="05000000000000000000" pitchFamily="2" charset="2"/>
              </a:rPr>
              <a:t> </a:t>
            </a:r>
            <a:r>
              <a:rPr lang="fr-FR" sz="1200" b="1" dirty="0"/>
              <a:t>Défendre les intérêts des PME : </a:t>
            </a:r>
            <a:r>
              <a:rPr lang="fr-FR" sz="1200" dirty="0"/>
              <a:t>faire partager des valeurs et une culture de l’entreprise, revaloriser le travail et donner la priorité à la création d’emploi, jouer la carte de l’innovation, créer plus d’entreprises et favoriser leur transmission, permettre aux PME de se développer. </a:t>
            </a:r>
          </a:p>
          <a:p>
            <a:pPr algn="just"/>
            <a:r>
              <a:rPr lang="fr-FR" sz="1200" dirty="0">
                <a:solidFill>
                  <a:srgbClr val="0000CC"/>
                </a:solidFill>
                <a:sym typeface="Wingdings" panose="05000000000000000000" pitchFamily="2" charset="2"/>
              </a:rPr>
              <a:t>  </a:t>
            </a:r>
            <a:r>
              <a:rPr lang="fr-FR" sz="1200" b="1" dirty="0"/>
              <a:t>Agir en faveur de la baisse des charges et des taxes</a:t>
            </a:r>
            <a:r>
              <a:rPr lang="fr-FR" sz="1200" dirty="0"/>
              <a:t>, pour accélérer la simplification administrative et soutenir les PME dans l’accès des marchés étrangers. </a:t>
            </a:r>
          </a:p>
          <a:p>
            <a:pPr algn="just"/>
            <a:r>
              <a:rPr lang="fr-FR" sz="1200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6884583" y="3028054"/>
            <a:ext cx="30913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       </a:t>
            </a:r>
            <a:r>
              <a:rPr lang="fr-FR" sz="1300" b="1" dirty="0"/>
              <a:t>Vous souhaitez être conseillés et     </a:t>
            </a:r>
          </a:p>
          <a:p>
            <a:r>
              <a:rPr lang="fr-FR" sz="1300" b="1" dirty="0"/>
              <a:t>        accompagnés dans vos projets ? </a:t>
            </a:r>
          </a:p>
          <a:p>
            <a:r>
              <a:rPr lang="fr-FR" sz="1400" dirty="0"/>
              <a:t> </a:t>
            </a:r>
            <a:endParaRPr lang="fr-FR" sz="1300" b="1" dirty="0"/>
          </a:p>
          <a:p>
            <a:r>
              <a:rPr lang="fr-FR" sz="1300" b="1" dirty="0">
                <a:sym typeface="Wingdings" panose="05000000000000000000" pitchFamily="2" charset="2"/>
              </a:rPr>
              <a:t>        </a:t>
            </a:r>
            <a:r>
              <a:rPr lang="fr-FR" sz="1300" b="1" dirty="0"/>
              <a:t>Vous souhaitez être défendus et    </a:t>
            </a:r>
          </a:p>
          <a:p>
            <a:r>
              <a:rPr lang="fr-FR" sz="1300" b="1" dirty="0"/>
              <a:t>        représentés auprès des instances </a:t>
            </a:r>
          </a:p>
          <a:p>
            <a:r>
              <a:rPr lang="fr-FR" sz="1300" b="1" dirty="0"/>
              <a:t>        professionnelles ?</a:t>
            </a:r>
          </a:p>
          <a:p>
            <a:r>
              <a:rPr lang="fr-FR" sz="1400" dirty="0"/>
              <a:t>  </a:t>
            </a:r>
          </a:p>
          <a:p>
            <a:r>
              <a:rPr lang="fr-FR" sz="1400" dirty="0">
                <a:sym typeface="Wingdings" panose="05000000000000000000" pitchFamily="2" charset="2"/>
              </a:rPr>
              <a:t>        </a:t>
            </a:r>
            <a:r>
              <a:rPr lang="fr-FR" sz="1300" b="1" dirty="0"/>
              <a:t>Vous souhaitez être informés pour </a:t>
            </a:r>
          </a:p>
          <a:p>
            <a:r>
              <a:rPr lang="fr-FR" sz="1300" b="1" dirty="0"/>
              <a:t>        prendre les bonnes décisions ?  </a:t>
            </a:r>
          </a:p>
          <a:p>
            <a:endParaRPr lang="fr-FR" sz="1400" dirty="0"/>
          </a:p>
          <a:p>
            <a:r>
              <a:rPr lang="fr-FR" sz="1400" dirty="0">
                <a:sym typeface="Wingdings" panose="05000000000000000000" pitchFamily="2" charset="2"/>
              </a:rPr>
              <a:t>        </a:t>
            </a:r>
            <a:r>
              <a:rPr lang="fr-FR" sz="1300" b="1" dirty="0"/>
              <a:t>Vous souhaitez élargir votre réseau </a:t>
            </a:r>
          </a:p>
          <a:p>
            <a:r>
              <a:rPr lang="fr-FR" sz="1300" b="1" dirty="0"/>
              <a:t>        et rencontrer d’autres dirigeants de </a:t>
            </a:r>
          </a:p>
          <a:p>
            <a:r>
              <a:rPr lang="fr-FR" sz="1300" b="1" dirty="0"/>
              <a:t>        TPE-PME ? 	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31173" y="464418"/>
            <a:ext cx="15763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/>
              <a:t>Nos TPE/PME              représentent la composante majoritaire du tissu économique en France. Avec un nombre toujours croissant d’entreprises 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84" y="372086"/>
            <a:ext cx="1279782" cy="127978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643638" y="1657101"/>
            <a:ext cx="1272027" cy="320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CC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643637" y="1664746"/>
            <a:ext cx="1279782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chemeClr val="bg1"/>
                </a:solidFill>
              </a:rPr>
              <a:t>Georges </a:t>
            </a:r>
            <a:r>
              <a:rPr lang="fr-FR" sz="800" b="1" dirty="0" err="1">
                <a:solidFill>
                  <a:schemeClr val="bg1"/>
                </a:solidFill>
              </a:rPr>
              <a:t>Strullu</a:t>
            </a:r>
            <a:endParaRPr lang="fr-FR" sz="800" b="1" dirty="0">
              <a:solidFill>
                <a:schemeClr val="bg1"/>
              </a:solidFill>
            </a:endParaRPr>
          </a:p>
          <a:p>
            <a:r>
              <a:rPr lang="fr-FR" sz="800" b="1" dirty="0">
                <a:solidFill>
                  <a:schemeClr val="bg1"/>
                </a:solidFill>
              </a:rPr>
              <a:t>Président de la CPME 64</a:t>
            </a:r>
          </a:p>
        </p:txBody>
      </p:sp>
      <p:pic>
        <p:nvPicPr>
          <p:cNvPr id="1026" name="Picture 2" descr="FAF AGEF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06" y="933138"/>
            <a:ext cx="800117" cy="91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ccueil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02"/>
          <a:stretch/>
        </p:blipFill>
        <p:spPr bwMode="auto">
          <a:xfrm>
            <a:off x="12663" y="2248235"/>
            <a:ext cx="589840" cy="49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583" y="436377"/>
            <a:ext cx="2960438" cy="1961796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FDEA8E7-29BE-E43C-B67A-7908CD492B79}"/>
              </a:ext>
            </a:extLst>
          </p:cNvPr>
          <p:cNvSpPr txBox="1"/>
          <p:nvPr/>
        </p:nvSpPr>
        <p:spPr>
          <a:xfrm>
            <a:off x="626365" y="372085"/>
            <a:ext cx="244400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Nos partenaires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8AA7FA6A-7596-5E1A-A7D2-2797D522C9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3" y="3066938"/>
            <a:ext cx="1256283" cy="740184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0EF79FE4-AF3A-88B5-0664-258525BA1CF9}"/>
              </a:ext>
            </a:extLst>
          </p:cNvPr>
          <p:cNvSpPr txBox="1"/>
          <p:nvPr/>
        </p:nvSpPr>
        <p:spPr>
          <a:xfrm>
            <a:off x="1109379" y="3028054"/>
            <a:ext cx="2299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Agir sur les facteurs sociaux, environnementaux, et économiques qui améliorent la santé des personnes autant que celle de la société en mobilisant la force des collectifs.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EE83403-D493-C1B8-76F3-3EE5E63444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76" y="4516532"/>
            <a:ext cx="745056" cy="745056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47949E6F-E47D-85DB-9044-0DEB9164A9FD}"/>
              </a:ext>
            </a:extLst>
          </p:cNvPr>
          <p:cNvSpPr txBox="1"/>
          <p:nvPr/>
        </p:nvSpPr>
        <p:spPr>
          <a:xfrm>
            <a:off x="1097469" y="4500396"/>
            <a:ext cx="20169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i="0" dirty="0">
                <a:solidFill>
                  <a:srgbClr val="252855"/>
                </a:solidFill>
                <a:effectLst/>
                <a:latin typeface="Vaud Display"/>
              </a:rPr>
              <a:t>3 millions de clients, et qui compte plus de 4200 collaborateurs. Aviva est au cœur des préoccupations, aussi bien des professionnels que des particuliers.</a:t>
            </a:r>
            <a:endParaRPr lang="fr-FR" sz="1200" dirty="0"/>
          </a:p>
        </p:txBody>
      </p:sp>
      <p:pic>
        <p:nvPicPr>
          <p:cNvPr id="28" name="Image 27" descr="Une image contenant texte&#10;&#10;Description générée automatiquement">
            <a:extLst>
              <a:ext uri="{FF2B5EF4-FFF2-40B4-BE49-F238E27FC236}">
                <a16:creationId xmlns:a16="http://schemas.microsoft.com/office/drawing/2014/main" id="{93AC755A-021F-2C3E-BD27-8E72A49F1D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18" y="6226913"/>
            <a:ext cx="944763" cy="446426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C8F8FCC1-74CC-D3DE-7FEF-265874C07859}"/>
              </a:ext>
            </a:extLst>
          </p:cNvPr>
          <p:cNvSpPr txBox="1"/>
          <p:nvPr/>
        </p:nvSpPr>
        <p:spPr>
          <a:xfrm>
            <a:off x="1099904" y="5865425"/>
            <a:ext cx="189545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0" i="0" dirty="0">
                <a:solidFill>
                  <a:srgbClr val="2F2F2F"/>
                </a:solidFill>
                <a:effectLst/>
                <a:latin typeface="Open Sans" panose="020B0606030504020204" pitchFamily="34" charset="0"/>
              </a:rPr>
              <a:t>Des correspondants accompagnent gratuitement les TPE et PME durant la création, le développement, le traitement des difficultés ainsi que de transmission</a:t>
            </a:r>
            <a:endParaRPr lang="fr-FR" sz="1100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AEAB98C9-A04B-0C22-A3E5-297491A11154}"/>
              </a:ext>
            </a:extLst>
          </p:cNvPr>
          <p:cNvSpPr txBox="1"/>
          <p:nvPr/>
        </p:nvSpPr>
        <p:spPr>
          <a:xfrm>
            <a:off x="7323589" y="6056851"/>
            <a:ext cx="244119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https://www.cpme64.org/</a:t>
            </a:r>
            <a:endParaRPr lang="fr-FR" sz="13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3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https://www.cpme.fr/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77F93EC-20ED-97F3-0293-252AD984208C}"/>
              </a:ext>
            </a:extLst>
          </p:cNvPr>
          <p:cNvCxnSpPr/>
          <p:nvPr/>
        </p:nvCxnSpPr>
        <p:spPr>
          <a:xfrm>
            <a:off x="6854366" y="-1"/>
            <a:ext cx="19050" cy="719931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E9904F3-4DF9-4181-AEDB-1771FE3D2486}"/>
              </a:ext>
            </a:extLst>
          </p:cNvPr>
          <p:cNvCxnSpPr/>
          <p:nvPr/>
        </p:nvCxnSpPr>
        <p:spPr>
          <a:xfrm>
            <a:off x="3365656" y="0"/>
            <a:ext cx="19050" cy="719931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640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852</Words>
  <Application>Microsoft Office PowerPoint</Application>
  <PresentationFormat>Personnalisé</PresentationFormat>
  <Paragraphs>105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Vaud Display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Rebecca Muselet</dc:creator>
  <cp:lastModifiedBy>julien MARCEL</cp:lastModifiedBy>
  <cp:revision>76</cp:revision>
  <cp:lastPrinted>2022-10-20T13:03:29Z</cp:lastPrinted>
  <dcterms:created xsi:type="dcterms:W3CDTF">2016-09-09T10:23:14Z</dcterms:created>
  <dcterms:modified xsi:type="dcterms:W3CDTF">2022-10-20T13:10:37Z</dcterms:modified>
</cp:coreProperties>
</file>